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4" r:id="rId17"/>
    <p:sldId id="272" r:id="rId18"/>
    <p:sldId id="273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491FD-7DF4-48C3-80C1-EF30AA1EAC98}" type="datetimeFigureOut">
              <a:rPr lang="pl-PL" smtClean="0"/>
              <a:t>11.04.2017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6514-3CBB-4D6A-A91E-A646F2EB30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9616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491FD-7DF4-48C3-80C1-EF30AA1EAC98}" type="datetimeFigureOut">
              <a:rPr lang="pl-PL" smtClean="0"/>
              <a:t>11.04.2017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6514-3CBB-4D6A-A91E-A646F2EB30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0444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491FD-7DF4-48C3-80C1-EF30AA1EAC98}" type="datetimeFigureOut">
              <a:rPr lang="pl-PL" smtClean="0"/>
              <a:t>11.04.2017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6514-3CBB-4D6A-A91E-A646F2EB30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6053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491FD-7DF4-48C3-80C1-EF30AA1EAC98}" type="datetimeFigureOut">
              <a:rPr lang="pl-PL" smtClean="0"/>
              <a:t>11.04.2017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6514-3CBB-4D6A-A91E-A646F2EB30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720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491FD-7DF4-48C3-80C1-EF30AA1EAC98}" type="datetimeFigureOut">
              <a:rPr lang="pl-PL" smtClean="0"/>
              <a:t>11.04.2017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6514-3CBB-4D6A-A91E-A646F2EB30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025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491FD-7DF4-48C3-80C1-EF30AA1EAC98}" type="datetimeFigureOut">
              <a:rPr lang="pl-PL" smtClean="0"/>
              <a:t>11.04.2017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6514-3CBB-4D6A-A91E-A646F2EB30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4763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491FD-7DF4-48C3-80C1-EF30AA1EAC98}" type="datetimeFigureOut">
              <a:rPr lang="pl-PL" smtClean="0"/>
              <a:t>11.04.2017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6514-3CBB-4D6A-A91E-A646F2EB30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3616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491FD-7DF4-48C3-80C1-EF30AA1EAC98}" type="datetimeFigureOut">
              <a:rPr lang="pl-PL" smtClean="0"/>
              <a:t>11.04.2017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6514-3CBB-4D6A-A91E-A646F2EB30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032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491FD-7DF4-48C3-80C1-EF30AA1EAC98}" type="datetimeFigureOut">
              <a:rPr lang="pl-PL" smtClean="0"/>
              <a:t>11.04.2017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6514-3CBB-4D6A-A91E-A646F2EB30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3545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491FD-7DF4-48C3-80C1-EF30AA1EAC98}" type="datetimeFigureOut">
              <a:rPr lang="pl-PL" smtClean="0"/>
              <a:t>11.04.2017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6514-3CBB-4D6A-A91E-A646F2EB30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1330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491FD-7DF4-48C3-80C1-EF30AA1EAC98}" type="datetimeFigureOut">
              <a:rPr lang="pl-PL" smtClean="0"/>
              <a:t>11.04.2017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6514-3CBB-4D6A-A91E-A646F2EB30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162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491FD-7DF4-48C3-80C1-EF30AA1EAC98}" type="datetimeFigureOut">
              <a:rPr lang="pl-PL" smtClean="0"/>
              <a:t>11.04.2017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36514-3CBB-4D6A-A91E-A646F2EB30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209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emf"/><Relationship Id="rId5" Type="http://schemas.openxmlformats.org/officeDocument/2006/relationships/package" Target="../embeddings/Microsoft_Word_Document2.docx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37127" y="1815922"/>
            <a:ext cx="107023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solidFill>
                  <a:schemeClr val="accent1">
                    <a:lumMod val="75000"/>
                  </a:schemeClr>
                </a:solidFill>
              </a:rPr>
              <a:t>POSIEDZENIE GMINNEGO KOMITETU </a:t>
            </a:r>
          </a:p>
          <a:p>
            <a:pPr algn="ctr"/>
            <a:r>
              <a:rPr lang="pl-PL" sz="4400" b="1" dirty="0" smtClean="0">
                <a:solidFill>
                  <a:schemeClr val="accent1">
                    <a:lumMod val="75000"/>
                  </a:schemeClr>
                </a:solidFill>
              </a:rPr>
              <a:t>OCHRONY PAMIĘCI WALK I MĘCZEŃSTWA </a:t>
            </a:r>
          </a:p>
          <a:p>
            <a:pPr algn="ctr"/>
            <a:r>
              <a:rPr lang="pl-PL" sz="4400" b="1" smtClean="0">
                <a:solidFill>
                  <a:schemeClr val="accent1">
                    <a:lumMod val="75000"/>
                  </a:schemeClr>
                </a:solidFill>
              </a:rPr>
              <a:t>W TRZEMESZNIE</a:t>
            </a:r>
            <a:endParaRPr lang="pl-PL" sz="4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pl-PL" sz="4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pl-PL" sz="4400" b="1" dirty="0" smtClean="0">
                <a:solidFill>
                  <a:schemeClr val="accent1">
                    <a:lumMod val="75000"/>
                  </a:schemeClr>
                </a:solidFill>
              </a:rPr>
              <a:t>16 MARCA 2017 roku</a:t>
            </a:r>
            <a:endParaRPr lang="pl-PL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07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968438"/>
              </p:ext>
            </p:extLst>
          </p:nvPr>
        </p:nvGraphicFramePr>
        <p:xfrm>
          <a:off x="1157975" y="0"/>
          <a:ext cx="9241388" cy="9367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Acrobat Document" r:id="rId3" imgW="5667037" imgH="8019809" progId="AcroExch.Document.DC">
                  <p:embed/>
                </p:oleObj>
              </mc:Choice>
              <mc:Fallback>
                <p:oleObj name="Acrobat Document" r:id="rId3" imgW="5667037" imgH="8019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57975" y="0"/>
                        <a:ext cx="9241388" cy="9367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102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21218" y="167426"/>
            <a:ext cx="1079249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4</a:t>
            </a:r>
            <a:r>
              <a:rPr lang="pl-PL" sz="3600" b="1" dirty="0" smtClean="0">
                <a:solidFill>
                  <a:schemeClr val="accent1">
                    <a:lumMod val="75000"/>
                  </a:schemeClr>
                </a:solidFill>
              </a:rPr>
              <a:t>. Nadanie Izbie Pamięci Narodowej w Niewolnie</a:t>
            </a:r>
          </a:p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3600" b="1" dirty="0" smtClean="0">
                <a:solidFill>
                  <a:schemeClr val="accent1">
                    <a:lumMod val="75000"/>
                  </a:schemeClr>
                </a:solidFill>
              </a:rPr>
              <a:t>   imienia Henryka </a:t>
            </a:r>
            <a:r>
              <a:rPr lang="pl-PL" sz="3600" b="1" dirty="0" err="1" smtClean="0">
                <a:solidFill>
                  <a:schemeClr val="accent1">
                    <a:lumMod val="75000"/>
                  </a:schemeClr>
                </a:solidFill>
              </a:rPr>
              <a:t>Wrzeszczyńskiego</a:t>
            </a:r>
            <a:endParaRPr lang="pl-PL" sz="3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l-PL" sz="3600" dirty="0" smtClean="0"/>
              <a:t>    Forma upamiętnienia:</a:t>
            </a:r>
          </a:p>
          <a:p>
            <a:r>
              <a:rPr lang="pl-PL" sz="3600" dirty="0"/>
              <a:t> </a:t>
            </a:r>
            <a:r>
              <a:rPr lang="pl-PL" sz="3600" dirty="0" smtClean="0"/>
              <a:t>   - nadanie imienia Izbie Pamięci Narodowej </a:t>
            </a:r>
          </a:p>
          <a:p>
            <a:r>
              <a:rPr lang="pl-PL" sz="3600" dirty="0"/>
              <a:t> </a:t>
            </a:r>
            <a:r>
              <a:rPr lang="pl-PL" sz="3600" dirty="0" smtClean="0"/>
              <a:t>     w Niewolnie (akt władczy gminy)</a:t>
            </a:r>
          </a:p>
          <a:p>
            <a:r>
              <a:rPr lang="pl-PL" sz="3600" dirty="0"/>
              <a:t> </a:t>
            </a:r>
            <a:r>
              <a:rPr lang="pl-PL" sz="3600" dirty="0" smtClean="0"/>
              <a:t>   - wykonanie tablicy pamiątkowej (ustalenie treści</a:t>
            </a:r>
          </a:p>
          <a:p>
            <a:r>
              <a:rPr lang="pl-PL" sz="3600" dirty="0"/>
              <a:t> </a:t>
            </a:r>
            <a:r>
              <a:rPr lang="pl-PL" sz="3600" dirty="0" smtClean="0"/>
              <a:t>     napisu na tablicy pamiątkowej oraz wielkości </a:t>
            </a:r>
          </a:p>
          <a:p>
            <a:r>
              <a:rPr lang="pl-PL" sz="3600" dirty="0"/>
              <a:t> </a:t>
            </a:r>
            <a:r>
              <a:rPr lang="pl-PL" sz="3600" dirty="0" smtClean="0"/>
              <a:t>     i formy tablicy</a:t>
            </a:r>
          </a:p>
          <a:p>
            <a:r>
              <a:rPr lang="pl-PL" sz="3600" dirty="0"/>
              <a:t> </a:t>
            </a:r>
            <a:r>
              <a:rPr lang="pl-PL" sz="3600" dirty="0" smtClean="0"/>
              <a:t>   - odsłonięcie tablicy np. w dniu 10 września 2017</a:t>
            </a:r>
          </a:p>
          <a:p>
            <a:r>
              <a:rPr lang="pl-PL" sz="3600" dirty="0"/>
              <a:t> </a:t>
            </a:r>
            <a:r>
              <a:rPr lang="pl-PL" sz="3600" dirty="0" smtClean="0"/>
              <a:t>     roku podczas obchodów rocznicy obrony Trzemeszna</a:t>
            </a:r>
          </a:p>
          <a:p>
            <a:r>
              <a:rPr lang="pl-PL" sz="3600" dirty="0"/>
              <a:t> </a:t>
            </a:r>
            <a:r>
              <a:rPr lang="pl-PL" sz="3600" dirty="0" smtClean="0"/>
              <a:t>   - koszt wykonania tablicy – ok. </a:t>
            </a:r>
            <a:r>
              <a:rPr lang="pl-PL" sz="3600" dirty="0" smtClean="0"/>
              <a:t>1.250,00 </a:t>
            </a:r>
            <a:r>
              <a:rPr lang="pl-PL" sz="3600" dirty="0" smtClean="0"/>
              <a:t>zł</a:t>
            </a:r>
          </a:p>
        </p:txBody>
      </p:sp>
    </p:spTree>
    <p:extLst>
      <p:ext uri="{BB962C8B-B14F-4D97-AF65-F5344CB8AC3E}">
        <p14:creationId xmlns:p14="http://schemas.microsoft.com/office/powerpoint/2010/main" val="219638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1103086"/>
            <a:ext cx="7293429" cy="486228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43" y="257629"/>
            <a:ext cx="4245428" cy="636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2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90773"/>
              </p:ext>
            </p:extLst>
          </p:nvPr>
        </p:nvGraphicFramePr>
        <p:xfrm>
          <a:off x="5183188" y="957943"/>
          <a:ext cx="6172200" cy="4746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Document" r:id="rId3" imgW="5746651" imgH="3282307" progId="Word.Document.12">
                  <p:embed/>
                </p:oleObj>
              </mc:Choice>
              <mc:Fallback>
                <p:oleObj name="Document" r:id="rId3" imgW="5746651" imgH="328230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83188" y="957943"/>
                        <a:ext cx="6172200" cy="4746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46597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Pan Henryk </a:t>
            </a:r>
            <a:r>
              <a:rPr lang="pl-PL" b="1" dirty="0" err="1" smtClean="0"/>
              <a:t>Wrzeszczyński</a:t>
            </a:r>
            <a:endParaRPr lang="pl-PL" b="1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669702" y="1403797"/>
            <a:ext cx="4102324" cy="4971245"/>
          </a:xfrm>
        </p:spPr>
        <p:txBody>
          <a:bodyPr/>
          <a:lstStyle/>
          <a:p>
            <a:endParaRPr lang="pl-PL" dirty="0"/>
          </a:p>
        </p:txBody>
      </p:sp>
      <p:graphicFrame>
        <p:nvGraphicFramePr>
          <p:cNvPr id="7" name="Obi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510878"/>
              </p:ext>
            </p:extLst>
          </p:nvPr>
        </p:nvGraphicFramePr>
        <p:xfrm>
          <a:off x="721408" y="1403796"/>
          <a:ext cx="3998912" cy="5344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Document" r:id="rId5" imgW="5746651" imgH="7785517" progId="Word.Document.12">
                  <p:embed/>
                </p:oleObj>
              </mc:Choice>
              <mc:Fallback>
                <p:oleObj name="Document" r:id="rId5" imgW="5746651" imgH="778551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1408" y="1403796"/>
                        <a:ext cx="3998912" cy="5344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7568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4116723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5. Przeniesienie obelisku poświęconego Prymasowi Stefanowi Wyszyńskiemu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4000" dirty="0" smtClean="0"/>
              <a:t>- lokalizacja – dziedziniec Bazyliki</a:t>
            </a:r>
            <a:br>
              <a:rPr lang="pl-PL" sz="4000" dirty="0" smtClean="0"/>
            </a:br>
            <a:r>
              <a:rPr lang="pl-PL" sz="4000" dirty="0" smtClean="0"/>
              <a:t>- opracowanie koncepcji-projektu (pan Jarosław </a:t>
            </a:r>
            <a:br>
              <a:rPr lang="pl-PL" sz="4000" dirty="0" smtClean="0"/>
            </a:br>
            <a:r>
              <a:rPr lang="pl-PL" sz="4000" dirty="0"/>
              <a:t> </a:t>
            </a:r>
            <a:r>
              <a:rPr lang="pl-PL" sz="4000" dirty="0" smtClean="0"/>
              <a:t> Majewski)</a:t>
            </a:r>
            <a:br>
              <a:rPr lang="pl-PL" sz="4000" dirty="0" smtClean="0"/>
            </a:br>
            <a:r>
              <a:rPr lang="pl-PL" sz="4000" dirty="0" smtClean="0"/>
              <a:t>- określenie kosztów wykonania upamiętnienia</a:t>
            </a:r>
            <a:br>
              <a:rPr lang="pl-PL" sz="4000" dirty="0" smtClean="0"/>
            </a:br>
            <a:r>
              <a:rPr lang="pl-PL" sz="4000" dirty="0" smtClean="0"/>
              <a:t>- kwestia odsłonięcia (termin, formuła)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284486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838200" y="1352282"/>
            <a:ext cx="10515600" cy="4687910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6. Wydanie publikacji o Miejscach Pamięci </a:t>
            </a:r>
            <a:b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    Narodowej</a:t>
            </a:r>
            <a:b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4000" dirty="0" smtClean="0"/>
              <a:t>- </a:t>
            </a:r>
            <a:r>
              <a:rPr lang="pl-PL" sz="3600" dirty="0" smtClean="0"/>
              <a:t>koszt 15.000,00 zł</a:t>
            </a:r>
            <a:br>
              <a:rPr lang="pl-PL" sz="3600" dirty="0" smtClean="0"/>
            </a:br>
            <a:r>
              <a:rPr lang="pl-PL" sz="3600" dirty="0" smtClean="0"/>
              <a:t>- termin – do 30 września 2017 roku</a:t>
            </a:r>
            <a:br>
              <a:rPr lang="pl-PL" sz="3600" dirty="0" smtClean="0"/>
            </a:br>
            <a:r>
              <a:rPr lang="pl-PL" sz="3600" dirty="0" smtClean="0"/>
              <a:t>- wniosek do </a:t>
            </a:r>
            <a:r>
              <a:rPr lang="pl-PL" sz="3600" dirty="0" smtClean="0"/>
              <a:t> </a:t>
            </a:r>
            <a:r>
              <a:rPr lang="pl-PL" sz="3600" dirty="0"/>
              <a:t>Ministerstwa Kultury i </a:t>
            </a:r>
            <a:r>
              <a:rPr lang="pl-PL" sz="3600" dirty="0" smtClean="0"/>
              <a:t>Dziedzictwa</a:t>
            </a:r>
            <a:br>
              <a:rPr lang="pl-PL" sz="3600" dirty="0" smtClean="0"/>
            </a:br>
            <a:r>
              <a:rPr lang="pl-PL" sz="3600" dirty="0"/>
              <a:t> </a:t>
            </a:r>
            <a:r>
              <a:rPr lang="pl-PL" sz="3600" dirty="0" smtClean="0"/>
              <a:t> </a:t>
            </a:r>
            <a:r>
              <a:rPr lang="pl-PL" sz="3600" dirty="0"/>
              <a:t>Narodowego </a:t>
            </a:r>
            <a:r>
              <a:rPr lang="pl-PL" sz="3600" dirty="0" smtClean="0"/>
              <a:t>w </a:t>
            </a:r>
            <a:r>
              <a:rPr lang="pl-PL" sz="3600" dirty="0"/>
              <a:t>Warszawie w dniu </a:t>
            </a:r>
            <a:r>
              <a:rPr lang="pl-PL" sz="3600" dirty="0" smtClean="0"/>
              <a:t>24.01.2017 </a:t>
            </a:r>
            <a:br>
              <a:rPr lang="pl-PL" sz="3600" dirty="0" smtClean="0"/>
            </a:br>
            <a:r>
              <a:rPr lang="pl-PL" sz="3600" dirty="0"/>
              <a:t> </a:t>
            </a:r>
            <a:r>
              <a:rPr lang="pl-PL" sz="3600" dirty="0" smtClean="0"/>
              <a:t> (kwota wnioskowana – 12.000,00)</a:t>
            </a:r>
            <a:r>
              <a:rPr lang="pl-PL" sz="3600" dirty="0"/>
              <a:t/>
            </a:r>
            <a:br>
              <a:rPr lang="pl-PL" sz="3600" dirty="0"/>
            </a:b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2803771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9715" y="-115910"/>
            <a:ext cx="10515600" cy="6220496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Wykonanie tablicy informacyjnej na grobie </a:t>
            </a:r>
            <a:b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Wojciecha Bąka w Strzyżewie Kościelnym 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3600" dirty="0" smtClean="0"/>
              <a:t>Wdrożenie wspólnie z Gminą Gniezno oraz rodziną  inicjatywy umieszczenia na grobie Wojciecha Bąka w Strzyżewie Kościelnym tablicy upamiętniającej dokonania tego wielkiego trzemesznianina. Znajduje dodatkowe uzasadnienie w kontekście renowacji grobu dokonanej przez rodzinę oraz przeniesienia zwłok żony </a:t>
            </a:r>
            <a:r>
              <a:rPr lang="pl-PL" sz="3600" smtClean="0"/>
              <a:t>Wojciecha Bąka.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>- wykonanie tablicy z kamienia granitowego</a:t>
            </a:r>
            <a:br>
              <a:rPr lang="pl-PL" sz="3600" dirty="0" smtClean="0"/>
            </a:br>
            <a:r>
              <a:rPr lang="pl-PL" sz="3600" dirty="0" smtClean="0"/>
              <a:t> 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3968843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199" y="365124"/>
            <a:ext cx="10765665" cy="464475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7. 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Uporządkowanie Miejsc Pamięci Narodowej</a:t>
            </a:r>
            <a:b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pl-PL" dirty="0" smtClean="0"/>
              <a:t>- pomoc patronów i opiekunów</a:t>
            </a:r>
            <a:br>
              <a:rPr lang="pl-PL" dirty="0" smtClean="0"/>
            </a:br>
            <a:r>
              <a:rPr lang="pl-PL" dirty="0"/>
              <a:t> </a:t>
            </a:r>
            <a:r>
              <a:rPr lang="pl-PL" dirty="0" smtClean="0"/>
              <a:t>    - zlecenie przez Gminę prac renowacyjnych</a:t>
            </a:r>
            <a:br>
              <a:rPr lang="pl-PL" dirty="0" smtClean="0"/>
            </a:br>
            <a:r>
              <a:rPr lang="pl-PL" dirty="0"/>
              <a:t> </a:t>
            </a:r>
            <a:r>
              <a:rPr lang="pl-PL" dirty="0" smtClean="0"/>
              <a:t>      (</a:t>
            </a:r>
            <a:r>
              <a:rPr lang="pl-PL" dirty="0" err="1" smtClean="0"/>
              <a:t>n.p</a:t>
            </a:r>
            <a:r>
              <a:rPr lang="pl-PL" dirty="0" smtClean="0"/>
              <a:t>. odnowienie liternictwa, oczyszczenie </a:t>
            </a:r>
            <a:br>
              <a:rPr lang="pl-PL" dirty="0" smtClean="0"/>
            </a:br>
            <a:r>
              <a:rPr lang="pl-PL" dirty="0"/>
              <a:t> </a:t>
            </a:r>
            <a:r>
              <a:rPr lang="pl-PL" dirty="0" smtClean="0"/>
              <a:t>      obelisków, itp.)</a:t>
            </a:r>
            <a:br>
              <a:rPr lang="pl-PL" dirty="0" smtClean="0"/>
            </a:br>
            <a:r>
              <a:rPr lang="pl-PL" dirty="0"/>
              <a:t> </a:t>
            </a:r>
            <a:r>
              <a:rPr lang="pl-PL" dirty="0" smtClean="0"/>
              <a:t>    - spotkanie Komitetu w miesiącu kwietniu br.</a:t>
            </a:r>
            <a:br>
              <a:rPr lang="pl-PL" dirty="0" smtClean="0"/>
            </a:br>
            <a:r>
              <a:rPr lang="pl-PL" dirty="0"/>
              <a:t> </a:t>
            </a:r>
            <a:r>
              <a:rPr lang="pl-PL" dirty="0" smtClean="0"/>
              <a:t>     	(zrewidowanie przydzielonych patronatów i </a:t>
            </a:r>
            <a:br>
              <a:rPr lang="pl-PL" dirty="0" smtClean="0"/>
            </a:br>
            <a:r>
              <a:rPr lang="pl-PL" dirty="0"/>
              <a:t> </a:t>
            </a:r>
            <a:r>
              <a:rPr lang="pl-PL" dirty="0" smtClean="0"/>
              <a:t>       opiekunów, kwestia uporządkowania MPN)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4509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63" y="1828800"/>
            <a:ext cx="6339468" cy="422631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0" y="331129"/>
            <a:ext cx="4300653" cy="645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0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506827" y="1596980"/>
            <a:ext cx="84742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/>
              <a:t>Tematyka posiedzenia:</a:t>
            </a:r>
          </a:p>
          <a:p>
            <a:endParaRPr lang="pl-PL" sz="3600" b="1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b="1" dirty="0" smtClean="0"/>
              <a:t>Budżet na 2017 rok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b="1" dirty="0" smtClean="0"/>
              <a:t>Zamierzenia inwestycyjno-remontowe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b="1" dirty="0" smtClean="0"/>
              <a:t>Harmonogram uroczystości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b="1" dirty="0" smtClean="0"/>
              <a:t>Sprawy ogólne</a:t>
            </a:r>
            <a:endParaRPr lang="pl-PL" sz="3600" b="1" dirty="0"/>
          </a:p>
        </p:txBody>
      </p:sp>
    </p:spTree>
    <p:extLst>
      <p:ext uri="{BB962C8B-B14F-4D97-AF65-F5344CB8AC3E}">
        <p14:creationId xmlns:p14="http://schemas.microsoft.com/office/powerpoint/2010/main" val="68866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364894"/>
              </p:ext>
            </p:extLst>
          </p:nvPr>
        </p:nvGraphicFramePr>
        <p:xfrm>
          <a:off x="257578" y="0"/>
          <a:ext cx="1193442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Acrobat Document" r:id="rId3" imgW="8020012" imgH="5667195" progId="AcroExch.Document.DC">
                  <p:embed/>
                </p:oleObj>
              </mc:Choice>
              <mc:Fallback>
                <p:oleObj name="Acrobat Document" r:id="rId3" imgW="8020012" imgH="566719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578" y="0"/>
                        <a:ext cx="1193442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84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79549" y="695459"/>
            <a:ext cx="1161245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ZAMIERZENIA INWESTYCYJNO-REMONTOWE</a:t>
            </a:r>
          </a:p>
          <a:p>
            <a:endParaRPr lang="pl-PL" sz="3200" dirty="0"/>
          </a:p>
          <a:p>
            <a:pPr marL="514350" indent="-514350">
              <a:buAutoNum type="arabicPeriod"/>
            </a:pPr>
            <a:r>
              <a:rPr lang="pl-PL" sz="3200" b="1" dirty="0" smtClean="0">
                <a:solidFill>
                  <a:schemeClr val="accent1">
                    <a:lumMod val="75000"/>
                  </a:schemeClr>
                </a:solidFill>
              </a:rPr>
              <a:t>Wykonanie tablicy inskrypcyjnej na Pomniku-zbiorowej </a:t>
            </a:r>
          </a:p>
          <a:p>
            <a:r>
              <a:rPr lang="pl-PL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3200" b="1" dirty="0" smtClean="0">
                <a:solidFill>
                  <a:schemeClr val="accent1">
                    <a:lumMod val="75000"/>
                  </a:schemeClr>
                </a:solidFill>
              </a:rPr>
              <a:t>    mogile ofiar II Wojny Światowej w Trzemesznie</a:t>
            </a:r>
          </a:p>
          <a:p>
            <a:r>
              <a:rPr lang="pl-PL" sz="3200" dirty="0"/>
              <a:t> </a:t>
            </a:r>
            <a:r>
              <a:rPr lang="pl-PL" sz="3200" dirty="0" smtClean="0"/>
              <a:t>    - koszt ok. 35.000,00 zł</a:t>
            </a:r>
          </a:p>
          <a:p>
            <a:r>
              <a:rPr lang="pl-PL" sz="3200" dirty="0" smtClean="0"/>
              <a:t>     - złożono wnioski o dofinansowanie:</a:t>
            </a:r>
          </a:p>
          <a:p>
            <a:r>
              <a:rPr lang="pl-PL" sz="3200" dirty="0" smtClean="0"/>
              <a:t>        - do Wojewody Wielkopolskiego w dniu 15.11.2016 </a:t>
            </a:r>
          </a:p>
          <a:p>
            <a:r>
              <a:rPr lang="pl-PL" sz="3200" dirty="0"/>
              <a:t> </a:t>
            </a:r>
            <a:r>
              <a:rPr lang="pl-PL" sz="3200" dirty="0" smtClean="0"/>
              <a:t>      (kwota 30.000,00 zł)</a:t>
            </a:r>
          </a:p>
          <a:p>
            <a:r>
              <a:rPr lang="pl-PL" sz="3200" dirty="0"/>
              <a:t> </a:t>
            </a:r>
            <a:r>
              <a:rPr lang="pl-PL" sz="3200" dirty="0" smtClean="0"/>
              <a:t>       - do Ministerstwa Kultury i Dziedzictwa Narodowego </a:t>
            </a:r>
          </a:p>
          <a:p>
            <a:r>
              <a:rPr lang="pl-PL" sz="3200" dirty="0"/>
              <a:t> </a:t>
            </a:r>
            <a:r>
              <a:rPr lang="pl-PL" sz="3200" dirty="0" smtClean="0"/>
              <a:t>       w Warszawie w dniu 30.01.2017 </a:t>
            </a:r>
          </a:p>
          <a:p>
            <a:r>
              <a:rPr lang="pl-PL" sz="3200" dirty="0" smtClean="0"/>
              <a:t>       (kwota wnioskowana 20.000,00 zł,  10.000,00 zł wojewoda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50800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824" y="126832"/>
            <a:ext cx="9766703" cy="67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0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91674" y="1159099"/>
            <a:ext cx="105711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accent1">
                    <a:lumMod val="75000"/>
                  </a:schemeClr>
                </a:solidFill>
              </a:rPr>
              <a:t>2. Wykonanie masztów na Pomniku-Zbiorowej Mogile powstańców  </a:t>
            </a:r>
          </a:p>
          <a:p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800" b="1" dirty="0" smtClean="0">
                <a:solidFill>
                  <a:schemeClr val="accent1">
                    <a:lumMod val="75000"/>
                  </a:schemeClr>
                </a:solidFill>
              </a:rPr>
              <a:t>   Wielkopolskich w Trzemesznie </a:t>
            </a:r>
            <a:r>
              <a:rPr lang="pl-PL" sz="2800" b="1" dirty="0" smtClean="0"/>
              <a:t>(3 maszty aluminiowe na flagi: </a:t>
            </a:r>
          </a:p>
          <a:p>
            <a:r>
              <a:rPr lang="pl-PL" sz="2800" b="1" dirty="0"/>
              <a:t> </a:t>
            </a:r>
            <a:r>
              <a:rPr lang="pl-PL" sz="2800" b="1" dirty="0" smtClean="0"/>
              <a:t>   narodową, gminy i powstania wielkopolskiego o wysokości </a:t>
            </a:r>
            <a:r>
              <a:rPr lang="pl-PL" sz="2800" b="1" dirty="0" smtClean="0"/>
              <a:t>ok 6 </a:t>
            </a:r>
            <a:r>
              <a:rPr lang="pl-PL" sz="2800" b="1" dirty="0" err="1" smtClean="0"/>
              <a:t>mb</a:t>
            </a:r>
            <a:r>
              <a:rPr lang="pl-PL" sz="2800" b="1" dirty="0" smtClean="0"/>
              <a:t>, </a:t>
            </a:r>
          </a:p>
          <a:p>
            <a:r>
              <a:rPr lang="pl-PL" sz="2800" b="1" dirty="0"/>
              <a:t> </a:t>
            </a:r>
            <a:r>
              <a:rPr lang="pl-PL" sz="2800" b="1" dirty="0" smtClean="0"/>
              <a:t>   możliwość wznoszenia i opuszczania flagi, Firma Agra – Producent</a:t>
            </a:r>
          </a:p>
          <a:p>
            <a:r>
              <a:rPr lang="pl-PL" sz="2800" b="1" dirty="0"/>
              <a:t> </a:t>
            </a:r>
            <a:r>
              <a:rPr lang="pl-PL" sz="2800" b="1" dirty="0" smtClean="0"/>
              <a:t>   Masztów Flagowych, ul. Kolejowa 3, 95-082 Dobroń</a:t>
            </a:r>
          </a:p>
          <a:p>
            <a:r>
              <a:rPr lang="pl-PL" sz="2800" b="1" dirty="0"/>
              <a:t> </a:t>
            </a:r>
            <a:r>
              <a:rPr lang="pl-PL" sz="2800" b="1" dirty="0" smtClean="0"/>
              <a:t> </a:t>
            </a:r>
          </a:p>
          <a:p>
            <a:r>
              <a:rPr lang="pl-PL" sz="2800" b="1" dirty="0"/>
              <a:t> </a:t>
            </a:r>
            <a:r>
              <a:rPr lang="pl-PL" sz="2800" b="1" dirty="0" smtClean="0"/>
              <a:t>   - koszt ok. 3.000,00 zł</a:t>
            </a:r>
          </a:p>
          <a:p>
            <a:r>
              <a:rPr lang="pl-PL" sz="2800" b="1" dirty="0"/>
              <a:t> </a:t>
            </a:r>
            <a:r>
              <a:rPr lang="pl-PL" sz="2800" b="1" dirty="0" smtClean="0"/>
              <a:t>   - finansowanie – środki Wojewody Wielkopolskiego – </a:t>
            </a:r>
          </a:p>
          <a:p>
            <a:r>
              <a:rPr lang="pl-PL" sz="2800" b="1" dirty="0"/>
              <a:t> </a:t>
            </a:r>
            <a:r>
              <a:rPr lang="pl-PL" sz="2800" b="1" dirty="0" smtClean="0"/>
              <a:t>     wniosek z 15.11.2016</a:t>
            </a:r>
          </a:p>
          <a:p>
            <a:r>
              <a:rPr lang="pl-PL" sz="2800" b="1" dirty="0"/>
              <a:t> </a:t>
            </a:r>
            <a:r>
              <a:rPr lang="pl-PL" sz="2800" b="1" dirty="0" smtClean="0"/>
              <a:t>   - termin realizacji – maj/czerwiec 2017 (zależnie od finansowania)</a:t>
            </a:r>
          </a:p>
          <a:p>
            <a:r>
              <a:rPr lang="pl-PL" sz="2800" b="1" dirty="0"/>
              <a:t> </a:t>
            </a:r>
            <a:r>
              <a:rPr lang="pl-PL" sz="2800" b="1" dirty="0" smtClean="0"/>
              <a:t>   - ważna lokalizacja masztów</a:t>
            </a:r>
          </a:p>
          <a:p>
            <a:r>
              <a:rPr lang="pl-PL" sz="2800" b="1" dirty="0"/>
              <a:t> </a:t>
            </a:r>
            <a:r>
              <a:rPr lang="pl-PL" sz="2800" b="1" dirty="0" smtClean="0"/>
              <a:t>    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320793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77" y="202143"/>
            <a:ext cx="10014526" cy="632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7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79549" y="540913"/>
            <a:ext cx="112561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chemeClr val="accent1">
                    <a:lumMod val="75000"/>
                  </a:schemeClr>
                </a:solidFill>
              </a:rPr>
              <a:t>3. Umieszczenie tabliczek powstańców Wielkopolskich</a:t>
            </a:r>
          </a:p>
          <a:p>
            <a:r>
              <a:rPr lang="pl-PL" sz="3600" b="1" dirty="0"/>
              <a:t> </a:t>
            </a:r>
            <a:r>
              <a:rPr lang="pl-PL" sz="3600" b="1" dirty="0" smtClean="0"/>
              <a:t>    - Władysław Malinowski (11.05.1897-06.03.1977)</a:t>
            </a:r>
          </a:p>
          <a:p>
            <a:r>
              <a:rPr lang="pl-PL" sz="3600" b="1" dirty="0" smtClean="0"/>
              <a:t>     - Józef Jagła (18.03.1896 – 28.03.1968</a:t>
            </a:r>
          </a:p>
          <a:p>
            <a:r>
              <a:rPr lang="pl-PL" sz="3600" b="1" dirty="0"/>
              <a:t> </a:t>
            </a:r>
            <a:r>
              <a:rPr lang="pl-PL" sz="3600" b="1" dirty="0" smtClean="0"/>
              <a:t>    - Stanisław Rychwalski (04.11.1880-05.08.1961)</a:t>
            </a:r>
          </a:p>
          <a:p>
            <a:endParaRPr lang="pl-PL" sz="3600" b="1" dirty="0"/>
          </a:p>
          <a:p>
            <a:r>
              <a:rPr lang="pl-PL" sz="3600" b="1" dirty="0" smtClean="0">
                <a:solidFill>
                  <a:schemeClr val="accent1">
                    <a:lumMod val="75000"/>
                  </a:schemeClr>
                </a:solidFill>
              </a:rPr>
              <a:t>3a. Uhonorowanie postaci Wincentego Kasprowicza – </a:t>
            </a:r>
          </a:p>
          <a:p>
            <a:r>
              <a:rPr lang="pl-PL" sz="3600" b="1" dirty="0"/>
              <a:t> </a:t>
            </a:r>
            <a:r>
              <a:rPr lang="pl-PL" sz="3600" b="1" dirty="0" smtClean="0"/>
              <a:t>      Powstańca Wielkopolskiego, żołnierza kompanii </a:t>
            </a:r>
          </a:p>
          <a:p>
            <a:r>
              <a:rPr lang="pl-PL" sz="3600" b="1" dirty="0"/>
              <a:t> </a:t>
            </a:r>
            <a:r>
              <a:rPr lang="pl-PL" sz="3600" b="1" dirty="0" smtClean="0"/>
              <a:t>      trzemeszeńskiej, pustelnika, urodzonego w Mijanowie</a:t>
            </a:r>
          </a:p>
          <a:p>
            <a:r>
              <a:rPr lang="pl-PL" sz="3600" b="1" dirty="0"/>
              <a:t> </a:t>
            </a:r>
            <a:r>
              <a:rPr lang="pl-PL" sz="3600" b="1" dirty="0" smtClean="0"/>
              <a:t>      - </a:t>
            </a:r>
            <a:r>
              <a:rPr lang="pl-PL" sz="3200" b="1" dirty="0" smtClean="0"/>
              <a:t>grób znajduje się na Cmentarzu Naramowickim w Poznaniu</a:t>
            </a:r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68198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l="10175" t="17033" r="30534" b="6910"/>
          <a:stretch/>
        </p:blipFill>
        <p:spPr>
          <a:xfrm>
            <a:off x="1334889" y="0"/>
            <a:ext cx="9509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8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352</Words>
  <Application>Microsoft Office PowerPoint</Application>
  <PresentationFormat>Panoramiczny</PresentationFormat>
  <Paragraphs>59</Paragraphs>
  <Slides>18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Motyw pakietu Office</vt:lpstr>
      <vt:lpstr>Acrobat Document</vt:lpstr>
      <vt:lpstr>Document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Pan Henryk Wrzeszczyński</vt:lpstr>
      <vt:lpstr>5. Przeniesienie obelisku poświęconego Prymasowi Stefanowi Wyszyńskiemu - lokalizacja – dziedziniec Bazyliki - opracowanie koncepcji-projektu (pan Jarosław    Majewski) - określenie kosztów wykonania upamiętnienia - kwestia odsłonięcia (termin, formuła)</vt:lpstr>
      <vt:lpstr>6. Wydanie publikacji o Miejscach Pamięci       Narodowej - koszt 15.000,00 zł - termin – do 30 września 2017 roku - wniosek do  Ministerstwa Kultury i Dziedzictwa   Narodowego w Warszawie w dniu 24.01.2017    (kwota wnioskowana – 12.000,00) </vt:lpstr>
      <vt:lpstr>Wykonanie tablicy informacyjnej na grobie  Wojciecha Bąka w Strzyżewie Kościelnym   Wdrożenie wspólnie z Gminą Gniezno oraz rodziną  inicjatywy umieszczenia na grobie Wojciecha Bąka w Strzyżewie Kościelnym tablicy upamiętniającej dokonania tego wielkiego trzemesznianina. Znajduje dodatkowe uzasadnienie w kontekście renowacji grobu dokonanej przez rodzinę oraz przeniesienia zwłok żony Wojciecha Bąka. - wykonanie tablicy z kamienia granitowego  </vt:lpstr>
      <vt:lpstr>7. Uporządkowanie Miejsc Pamięci Narodowej      - pomoc patronów i opiekunów      - zlecenie przez Gminę prac renowacyjnych        (n.p. odnowienie liternictwa, oczyszczenie         obelisków, itp.)      - spotkanie Komitetu w miesiącu kwietniu br.        (zrewidowanie przydzielonych patronatów i          opiekunów, kwestia uporządkowania MPN)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burmistrz</dc:creator>
  <cp:lastModifiedBy>burmistrz</cp:lastModifiedBy>
  <cp:revision>29</cp:revision>
  <dcterms:created xsi:type="dcterms:W3CDTF">2017-03-15T10:04:22Z</dcterms:created>
  <dcterms:modified xsi:type="dcterms:W3CDTF">2017-04-11T06:43:22Z</dcterms:modified>
</cp:coreProperties>
</file>